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5"/>
  </p:handout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5" r:id="rId9"/>
    <p:sldId id="264" r:id="rId10"/>
    <p:sldId id="266" r:id="rId11"/>
    <p:sldId id="268" r:id="rId12"/>
    <p:sldId id="269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0" autoAdjust="0"/>
    <p:restoredTop sz="94660"/>
  </p:normalViewPr>
  <p:slideViewPr>
    <p:cSldViewPr>
      <p:cViewPr varScale="1">
        <p:scale>
          <a:sx n="113" d="100"/>
          <a:sy n="113" d="100"/>
        </p:scale>
        <p:origin x="193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0200" y="2781300"/>
            <a:ext cx="4608513" cy="1109663"/>
          </a:xfrm>
        </p:spPr>
        <p:txBody>
          <a:bodyPr/>
          <a:lstStyle>
            <a:lvl1pPr>
              <a:defRPr sz="2400" b="1"/>
            </a:lvl1pPr>
          </a:lstStyle>
          <a:p>
            <a:pPr lvl="0"/>
            <a:r>
              <a:rPr 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0200" y="3641725"/>
            <a:ext cx="4608513" cy="696913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1800" b="1"/>
            </a:lvl1pPr>
          </a:lstStyle>
          <a:p>
            <a:pPr lvl="0"/>
            <a:r>
              <a:rPr 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23075" y="476250"/>
            <a:ext cx="1997075" cy="568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27088" y="476250"/>
            <a:ext cx="5843587" cy="568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00113" y="1125538"/>
            <a:ext cx="3883025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35538" y="1125538"/>
            <a:ext cx="3884612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alphaModFix amt="8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7088" y="476250"/>
            <a:ext cx="792162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125538"/>
            <a:ext cx="7920037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wrap="square" anchor="b">
            <a:normAutofit/>
          </a:bodyPr>
          <a:lstStyle/>
          <a:p>
            <a:pPr eaLnBrk="1" hangingPunct="1"/>
            <a:r>
              <a:rPr lang="en-US"/>
              <a:t>Movie Recommender System</a:t>
            </a:r>
            <a:endParaRPr lang="uk-UA"/>
          </a:p>
        </p:txBody>
      </p:sp>
      <p:pic>
        <p:nvPicPr>
          <p:cNvPr id="3" name="Picture Placeholder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5DA620-3D8A-4D83-A4C5-E9CAC43129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7" r="15157"/>
          <a:stretch>
            <a:fillRect/>
          </a:stretch>
        </p:blipFill>
        <p:spPr>
          <a:xfrm>
            <a:off x="827584" y="548680"/>
            <a:ext cx="5486400" cy="4114800"/>
          </a:xfrm>
        </p:spPr>
      </p:pic>
      <p:sp>
        <p:nvSpPr>
          <p:cNvPr id="30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/>
              <a:t>Sanjay Jaras</a:t>
            </a:r>
          </a:p>
          <a:p>
            <a:pPr eaLnBrk="1" hangingPunct="1"/>
            <a:r>
              <a:rPr lang="en-US"/>
              <a:t>Bellevue University</a:t>
            </a:r>
            <a:endParaRPr lang="uk-UA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22A9032D-40AC-4CAD-A48F-60A38EE24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64"/>
    </mc:Choice>
    <mc:Fallback>
      <p:transition spd="slow" advTm="1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Weighted-Rating based recommender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480398" cy="2448271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Problem with Rating based model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1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Inter"/>
              </a:rPr>
              <a:t>v</a:t>
            </a:r>
            <a:r>
              <a:rPr lang="en-US" sz="1600" b="0" i="0" dirty="0">
                <a:effectLst/>
                <a:latin typeface="Inter"/>
              </a:rPr>
              <a:t> is the number of rating for the movie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Inter"/>
              </a:rPr>
              <a:t>m</a:t>
            </a:r>
            <a:r>
              <a:rPr lang="en-US" sz="1600" b="0" i="0" dirty="0">
                <a:effectLst/>
                <a:latin typeface="Inter"/>
              </a:rPr>
              <a:t> is the minimum number of rating required to be listed in the chart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Inter"/>
              </a:rPr>
              <a:t>R</a:t>
            </a:r>
            <a:r>
              <a:rPr lang="en-US" sz="1600" b="0" i="0" dirty="0">
                <a:effectLst/>
                <a:latin typeface="Inter"/>
              </a:rPr>
              <a:t> is the average rating of the movie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Inter"/>
              </a:rPr>
              <a:t>C</a:t>
            </a:r>
            <a:r>
              <a:rPr lang="en-US" sz="1600" b="0" i="0" dirty="0">
                <a:effectLst/>
                <a:latin typeface="Inter"/>
              </a:rPr>
              <a:t> is the mean rating across the whole report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AE1FD-11FE-43EA-93A9-E01466B1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6" y="1412776"/>
            <a:ext cx="5648325" cy="52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B4356-691D-49D7-BD70-8E1CFE3BC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3344962"/>
            <a:ext cx="6336704" cy="339640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18FE33-BDF8-4798-9F18-04DEBE2AA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35"/>
    </mc:Choice>
    <mc:Fallback>
      <p:transition spd="slow" advTm="6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Weighted-Rating based recommender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93BFA-7D52-4042-B778-DB23B61D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1" y="1196752"/>
            <a:ext cx="6984776" cy="396043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84F884-2484-477F-8A47-33BFB7E21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4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4"/>
    </mc:Choice>
    <mc:Fallback>
      <p:transition spd="slow" advTm="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Weighted-Rating based recommender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D0A71-7177-46BD-8ABF-1BFED18C0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412776"/>
            <a:ext cx="6874624" cy="410445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2CEC91-0D5E-4910-9BE4-E767814CA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2"/>
    </mc:Choice>
    <mc:Fallback>
      <p:transition spd="slow" advTm="6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Content-based recommender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696422" cy="58326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Problem with weighted-rating based recommender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 Features considered: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genres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spoken_languages</a:t>
            </a:r>
            <a:r>
              <a:rPr lang="en-US" altLang="ko-KR" sz="20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Tagline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Overview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endParaRPr lang="en-US" altLang="ko-KR" sz="20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Used matrix of TF-IDF features using n-gram range of 1-2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Calculated cosine similarity score using linear kernel</a:t>
            </a: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9CF57F1-8C91-41E4-A784-197BBF59E6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4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99"/>
    </mc:Choice>
    <mc:Fallback>
      <p:transition spd="slow" advTm="65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Content-based recommender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336382" cy="86409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Recommendations using content-based recommender for movie “The Apartment”</a:t>
            </a: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44B7C-BE45-4C23-8B50-361C7E527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921108"/>
            <a:ext cx="6480398" cy="47456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8CEC9E-9972-4162-9692-91679240B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7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1"/>
    </mc:Choice>
    <mc:Fallback>
      <p:transition spd="slow" advTm="9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Hybrid recommender Content-based + Weighted rating based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336382" cy="86409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C1B3A-586C-4C00-85EF-80B0D390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3" y="1556792"/>
            <a:ext cx="6876256" cy="403865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EB833B1-032C-4FF6-92DD-4E1D35057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7"/>
    </mc:Choice>
    <mc:Fallback>
      <p:transition spd="slow" advTm="7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Hybrid recommender Content-based + Weighted rating based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336382" cy="86409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66428-1C12-485F-9FEE-7C893FEB9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8916"/>
            <a:ext cx="7027119" cy="421233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80485F-F21E-45B6-AEDC-70C4D0A71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32"/>
    </mc:Choice>
    <mc:Fallback>
      <p:transition spd="slow" advTm="47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Collaborative filtering-based recommendations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336382" cy="86409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Rating based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Predict estimated rating for a movie using already given ratings by users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Used Surprise Library: </a:t>
            </a:r>
            <a:r>
              <a:rPr lang="en-US" sz="2400" dirty="0" err="1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SurPRISE</a:t>
            </a:r>
            <a:r>
              <a:rPr lang="en-US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 - Simple Python </a:t>
            </a:r>
            <a:r>
              <a:rPr lang="en-US" sz="2400" dirty="0" err="1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RecommendatIon</a:t>
            </a:r>
            <a:r>
              <a:rPr lang="en-US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 System Engine</a:t>
            </a: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Used Grid Search to compare and hyperparameter tuning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Compared SVD and KNN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2C9F57-FAA1-437C-8BE2-C47E45A8B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0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19"/>
    </mc:Choice>
    <mc:Fallback>
      <p:transition spd="slow" advTm="6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Collaborative filtering-based recommendations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336382" cy="86409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Grid Search Results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073C9-6A46-4A41-9511-83CEBE306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520911"/>
            <a:ext cx="6822950" cy="3492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4AD247-58C9-4DD4-B8E9-BCE5D1748DE2}"/>
              </a:ext>
            </a:extLst>
          </p:cNvPr>
          <p:cNvSpPr txBox="1"/>
          <p:nvPr/>
        </p:nvSpPr>
        <p:spPr>
          <a:xfrm>
            <a:off x="251520" y="5184027"/>
            <a:ext cx="64087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endParaRPr lang="en-US" altLang="ko-KR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 Selected SVD due to hardware limitations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953AC2-73CE-49E5-903E-BABA2DC31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7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57"/>
    </mc:Choice>
    <mc:Fallback>
      <p:transition spd="slow" advTm="35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Collaborative filtering-based recommendations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336382" cy="86409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Performance of SVD on Test dataset (25%)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AE987-4C44-49BE-A6F2-91D59BE4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3" y="1782839"/>
            <a:ext cx="6579093" cy="610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58C54-C333-4AB7-B56F-17C04A4B4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3356992"/>
            <a:ext cx="2957339" cy="101721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F5E0747-7AEE-4570-8A24-4D9B2ABC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666162"/>
            <a:ext cx="6336382" cy="86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kern="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Accuracy on test dataset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kern="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FontTx/>
              <a:buNone/>
            </a:pPr>
            <a:endParaRPr lang="en-US" altLang="ko-KR" sz="2400" kern="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97E2080-2281-490F-A250-EEDE5D5B9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509120"/>
            <a:ext cx="6336382" cy="86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kern="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Prediction for user id 5 and movie-id 100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kern="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FontTx/>
              <a:buNone/>
            </a:pPr>
            <a:endParaRPr lang="en-US" altLang="ko-KR" sz="2400" kern="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8FB6E-2500-43F9-8C54-E99AA86B7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5183876"/>
            <a:ext cx="7056784" cy="116820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1DC44D0-0864-48BD-B8E9-6C3B7DA21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4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91"/>
    </mc:Choice>
    <mc:Fallback>
      <p:transition spd="slow" advTm="31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and Problem Statement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6480398" cy="5184799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1800" b="1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The volume of content increasing on entertainment/media platforms.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1800" b="1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1800" b="1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The number of choices available is increasing rapidly on e-commerce sites.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1800" b="1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1800" b="1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Recommender system sorts a large list of products/contents as per user’s taste/earlier choices.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1800" b="1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1800" b="1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Without recommendations users might get lost in the volume of content availability.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1800" b="1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1800" b="1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Good recommendations keep a user engaged for the long term.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1800" b="1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1800" b="1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Good recommendations attract users to products/contents of his/her choice.</a:t>
            </a:r>
          </a:p>
          <a:p>
            <a:pPr eaLnBrk="1" hangingPunct="1"/>
            <a:endParaRPr lang="en-US" altLang="ko-KR" sz="18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80614E7D-F373-486F-B258-6220E0964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39"/>
    </mc:Choice>
    <mc:Fallback>
      <p:transition spd="slow" advTm="74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04664"/>
            <a:ext cx="6696744" cy="719807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Hybrid Recommendation: Content-Based + Weighted Rating + Collaborative Filtering</a:t>
            </a:r>
            <a:endParaRPr lang="uk-UA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613" y="1700536"/>
            <a:ext cx="6336382" cy="41764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Find similar movies using content-based recommendations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Apply weighted rating filter based on parameter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Predict estimating rating for each movie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Sort based on ratings and return top results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25AF3C-198B-40E3-B7AF-96D516E7D7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7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76"/>
    </mc:Choice>
    <mc:Fallback>
      <p:transition spd="slow" advTm="54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04664"/>
            <a:ext cx="6696744" cy="719807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Hybrid Recommendation: Content-Based + Weighted Rating + Collaborative Filtering</a:t>
            </a:r>
            <a:endParaRPr lang="uk-UA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5A70-2283-47BE-8A78-2AEF3F10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DC65F-6895-4AB2-8219-1D12B4762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340768"/>
            <a:ext cx="6871734" cy="50403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BB34B9-0A6F-484A-8090-29EFBEF1A9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9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20"/>
    </mc:Choice>
    <mc:Fallback>
      <p:transition spd="slow" advTm="23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04664"/>
            <a:ext cx="6696744" cy="719807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Hybrid Recommendation: Content-Based + Weighted Rating + Collaborative Filtering</a:t>
            </a:r>
            <a:endParaRPr lang="uk-UA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5A70-2283-47BE-8A78-2AEF3F10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3E908-5023-434E-903F-625B8644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" y="1292378"/>
            <a:ext cx="6948264" cy="516095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7AEEFC-4807-47FD-B5DD-9734F228C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2"/>
    </mc:Choice>
    <mc:Fallback>
      <p:transition spd="slow" advTm="2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908720"/>
            <a:ext cx="4567921" cy="4105200"/>
          </a:xfrm>
        </p:spPr>
        <p:txBody>
          <a:bodyPr/>
          <a:lstStyle/>
          <a:p>
            <a:pPr eaLnBrk="1" hangingPunct="1"/>
            <a:r>
              <a:rPr lang="en-US" sz="6000" dirty="0"/>
              <a:t>Thank You!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EBD791-A49B-413A-AE13-DAE851C29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8"/>
    </mc:Choice>
    <mc:Fallback>
      <p:transition spd="slow" advTm="6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Types of Recommender System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6480398" cy="5184799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Content-Based Recommender System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Collaborative filtering-based Recommender System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Popularity-Based Recommender System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Hybrid Recommender System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5B5FD4C-6BD6-40A3-9E2C-76AE991C3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8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82"/>
    </mc:Choice>
    <mc:Fallback>
      <p:transition spd="slow" advTm="83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Major Steps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90381"/>
            <a:ext cx="6480398" cy="5184799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2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Data understanding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2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2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Data cleaning and preparation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2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2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Simple model using Weighted Ratings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2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2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Content-Based Model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2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2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Hybrid model: weighted ratings + content-based model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2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2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Collaborative filtering-based model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2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2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Hybrid model: Content-Based + Weighted </a:t>
            </a: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Rating + Collaborative Filtering 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1858AC46-C5FA-4654-BD99-BAF3CB7AC5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77"/>
    </mc:Choice>
    <mc:Fallback>
      <p:transition spd="slow" advTm="58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Dataset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8"/>
            <a:ext cx="6480398" cy="5184799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Movie rating dataset taken from </a:t>
            </a:r>
            <a:r>
              <a:rPr lang="en-US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grouplens.org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Ratings dataset contains 25 million movie ratings given by 162K users for 62K movies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The movie metadata dataset taken from Kaggle.com.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The metadata dataset contains metadata about 45K movies.</a:t>
            </a:r>
          </a:p>
          <a:p>
            <a:pPr marL="0" indent="0" eaLnBrk="1" hangingPunct="1">
              <a:buNone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7CF1EFA-2281-4E09-94AE-F12BBD0667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4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40"/>
    </mc:Choice>
    <mc:Fallback>
      <p:transition spd="slow" advTm="38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480398" cy="7920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Movies dataset contains movies from 1885-2020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C3154D4-97DC-45A1-9452-5C375B860A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3850" y="1988840"/>
            <a:ext cx="6624414" cy="4392488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1AD2309-6DBC-4945-998D-0D5352B248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1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3"/>
    </mc:Choice>
    <mc:Fallback>
      <p:transition spd="slow" advTm="24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480398" cy="3456384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Movies are from different genres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D05B56C-F526-42F0-85DF-708CB47080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5536" y="2026602"/>
            <a:ext cx="6408712" cy="3850669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8B83D32-E3EA-4AF3-9B36-F82523073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5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0"/>
    </mc:Choice>
    <mc:Fallback>
      <p:transition spd="slow" advTm="1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480398" cy="3456384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Drama and Romance movies are major part through movie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66D7C-6662-4E6C-95E9-8AEF7952A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803151"/>
            <a:ext cx="6767228" cy="4104456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E31CA260-EE0D-4918-A278-9B290455C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0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51"/>
    </mc:Choice>
    <mc:Fallback>
      <p:transition spd="slow" advTm="23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6480398" cy="719807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and preparation </a:t>
            </a:r>
            <a:endParaRPr lang="uk-U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0729"/>
            <a:ext cx="6480398" cy="3456384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Ratings column converted to int8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Converted “</a:t>
            </a:r>
            <a:r>
              <a:rPr lang="en-US" altLang="ko-KR" sz="2400" dirty="0" err="1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movieId</a:t>
            </a: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” column from ratings dataset and “id” column from metadata dataset to int for linking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Create year column from release date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Filled null values with empty strings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ko-KR" sz="24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B85ECDA3-CEC0-4732-9539-4A885BA0E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6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28"/>
    </mc:Choice>
    <mc:Fallback>
      <p:transition spd="slow" advTm="54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4D4D4D"/>
      </a:dk2>
      <a:lt2>
        <a:srgbClr val="016AF9"/>
      </a:lt2>
      <a:accent1>
        <a:srgbClr val="67A9E5"/>
      </a:accent1>
      <a:accent2>
        <a:srgbClr val="663502"/>
      </a:accent2>
      <a:accent3>
        <a:srgbClr val="FFFFFF"/>
      </a:accent3>
      <a:accent4>
        <a:srgbClr val="404040"/>
      </a:accent4>
      <a:accent5>
        <a:srgbClr val="B8D1F0"/>
      </a:accent5>
      <a:accent6>
        <a:srgbClr val="5C2F02"/>
      </a:accent6>
      <a:hlink>
        <a:srgbClr val="91CFF8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519E"/>
        </a:lt2>
        <a:accent1>
          <a:srgbClr val="037AB9"/>
        </a:accent1>
        <a:accent2>
          <a:srgbClr val="019ACD"/>
        </a:accent2>
        <a:accent3>
          <a:srgbClr val="FFFFFF"/>
        </a:accent3>
        <a:accent4>
          <a:srgbClr val="404040"/>
        </a:accent4>
        <a:accent5>
          <a:srgbClr val="AABED9"/>
        </a:accent5>
        <a:accent6>
          <a:srgbClr val="018BBA"/>
        </a:accent6>
        <a:hlink>
          <a:srgbClr val="B0A6C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A3384"/>
        </a:lt2>
        <a:accent1>
          <a:srgbClr val="3075D1"/>
        </a:accent1>
        <a:accent2>
          <a:srgbClr val="63B1FF"/>
        </a:accent2>
        <a:accent3>
          <a:srgbClr val="FFFFFF"/>
        </a:accent3>
        <a:accent4>
          <a:srgbClr val="404040"/>
        </a:accent4>
        <a:accent5>
          <a:srgbClr val="ADBDE5"/>
        </a:accent5>
        <a:accent6>
          <a:srgbClr val="59A0E7"/>
        </a:accent6>
        <a:hlink>
          <a:srgbClr val="4390E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2B7A"/>
        </a:lt2>
        <a:accent1>
          <a:srgbClr val="50AAFF"/>
        </a:accent1>
        <a:accent2>
          <a:srgbClr val="5182BA"/>
        </a:accent2>
        <a:accent3>
          <a:srgbClr val="FFFFFF"/>
        </a:accent3>
        <a:accent4>
          <a:srgbClr val="404040"/>
        </a:accent4>
        <a:accent5>
          <a:srgbClr val="B3D2FF"/>
        </a:accent5>
        <a:accent6>
          <a:srgbClr val="4975A8"/>
        </a:accent6>
        <a:hlink>
          <a:srgbClr val="87C5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246D"/>
        </a:lt2>
        <a:accent1>
          <a:srgbClr val="225FB3"/>
        </a:accent1>
        <a:accent2>
          <a:srgbClr val="4EA8FF"/>
        </a:accent2>
        <a:accent3>
          <a:srgbClr val="FFFFFF"/>
        </a:accent3>
        <a:accent4>
          <a:srgbClr val="404040"/>
        </a:accent4>
        <a:accent5>
          <a:srgbClr val="ABB6D6"/>
        </a:accent5>
        <a:accent6>
          <a:srgbClr val="4698E7"/>
        </a:accent6>
        <a:hlink>
          <a:srgbClr val="61B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236E"/>
        </a:lt2>
        <a:accent1>
          <a:srgbClr val="7399BE"/>
        </a:accent1>
        <a:accent2>
          <a:srgbClr val="4FA7FF"/>
        </a:accent2>
        <a:accent3>
          <a:srgbClr val="FFFFFF"/>
        </a:accent3>
        <a:accent4>
          <a:srgbClr val="404040"/>
        </a:accent4>
        <a:accent5>
          <a:srgbClr val="BCCADB"/>
        </a:accent5>
        <a:accent6>
          <a:srgbClr val="4797E7"/>
        </a:accent6>
        <a:hlink>
          <a:srgbClr val="D5E5F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246C"/>
        </a:lt2>
        <a:accent1>
          <a:srgbClr val="1C79DA"/>
        </a:accent1>
        <a:accent2>
          <a:srgbClr val="5DB9FF"/>
        </a:accent2>
        <a:accent3>
          <a:srgbClr val="FFFFFF"/>
        </a:accent3>
        <a:accent4>
          <a:srgbClr val="404040"/>
        </a:accent4>
        <a:accent5>
          <a:srgbClr val="ABBEEA"/>
        </a:accent5>
        <a:accent6>
          <a:srgbClr val="53A7E7"/>
        </a:accent6>
        <a:hlink>
          <a:srgbClr val="0766B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62D6A"/>
        </a:lt2>
        <a:accent1>
          <a:srgbClr val="969696"/>
        </a:accent1>
        <a:accent2>
          <a:srgbClr val="46BBF5"/>
        </a:accent2>
        <a:accent3>
          <a:srgbClr val="FFFFFF"/>
        </a:accent3>
        <a:accent4>
          <a:srgbClr val="404040"/>
        </a:accent4>
        <a:accent5>
          <a:srgbClr val="C9C9C9"/>
        </a:accent5>
        <a:accent6>
          <a:srgbClr val="3FA9DE"/>
        </a:accent6>
        <a:hlink>
          <a:srgbClr val="10467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13436C"/>
        </a:lt2>
        <a:accent1>
          <a:srgbClr val="1F8FD0"/>
        </a:accent1>
        <a:accent2>
          <a:srgbClr val="2E3CA1"/>
        </a:accent2>
        <a:accent3>
          <a:srgbClr val="FFFFFF"/>
        </a:accent3>
        <a:accent4>
          <a:srgbClr val="404040"/>
        </a:accent4>
        <a:accent5>
          <a:srgbClr val="ABC6E4"/>
        </a:accent5>
        <a:accent6>
          <a:srgbClr val="293591"/>
        </a:accent6>
        <a:hlink>
          <a:srgbClr val="9B999A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104573"/>
        </a:lt2>
        <a:accent1>
          <a:srgbClr val="46BBF6"/>
        </a:accent1>
        <a:accent2>
          <a:srgbClr val="63C8F6"/>
        </a:accent2>
        <a:accent3>
          <a:srgbClr val="FFFFFF"/>
        </a:accent3>
        <a:accent4>
          <a:srgbClr val="404040"/>
        </a:accent4>
        <a:accent5>
          <a:srgbClr val="B0DAFA"/>
        </a:accent5>
        <a:accent6>
          <a:srgbClr val="59B5DF"/>
        </a:accent6>
        <a:hlink>
          <a:srgbClr val="CBA47A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0F3F68"/>
        </a:lt2>
        <a:accent1>
          <a:srgbClr val="30A6DF"/>
        </a:accent1>
        <a:accent2>
          <a:srgbClr val="76D0F8"/>
        </a:accent2>
        <a:accent3>
          <a:srgbClr val="FFFFFF"/>
        </a:accent3>
        <a:accent4>
          <a:srgbClr val="404040"/>
        </a:accent4>
        <a:accent5>
          <a:srgbClr val="ADD0EC"/>
        </a:accent5>
        <a:accent6>
          <a:srgbClr val="6ABCE1"/>
        </a:accent6>
        <a:hlink>
          <a:srgbClr val="1F7BB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016AF9"/>
        </a:lt2>
        <a:accent1>
          <a:srgbClr val="67A9E5"/>
        </a:accent1>
        <a:accent2>
          <a:srgbClr val="663502"/>
        </a:accent2>
        <a:accent3>
          <a:srgbClr val="FFFFFF"/>
        </a:accent3>
        <a:accent4>
          <a:srgbClr val="404040"/>
        </a:accent4>
        <a:accent5>
          <a:srgbClr val="B8D1F0"/>
        </a:accent5>
        <a:accent6>
          <a:srgbClr val="5C2F02"/>
        </a:accent6>
        <a:hlink>
          <a:srgbClr val="91CFF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otx" id="{1CCE61FD-E129-41BB-AC8A-1DE7949142C9}" vid="{8B3BF075-80ED-42A7-87FE-1C6B9DF4817C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477</TotalTime>
  <Words>508</Words>
  <Application>Microsoft Office PowerPoint</Application>
  <PresentationFormat>On-screen Show (4:3)</PresentationFormat>
  <Paragraphs>119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Inter</vt:lpstr>
      <vt:lpstr>Wingdings</vt:lpstr>
      <vt:lpstr>template</vt:lpstr>
      <vt:lpstr>Movie Recommender System</vt:lpstr>
      <vt:lpstr>Introduction and Problem Statement</vt:lpstr>
      <vt:lpstr>Types of Recommender System</vt:lpstr>
      <vt:lpstr>Major Steps </vt:lpstr>
      <vt:lpstr>Dataset </vt:lpstr>
      <vt:lpstr>Exploratory Data Analysis </vt:lpstr>
      <vt:lpstr>Exploratory Data Analysis </vt:lpstr>
      <vt:lpstr>Exploratory Data Analysis </vt:lpstr>
      <vt:lpstr>Data cleaning and preparation </vt:lpstr>
      <vt:lpstr>Weighted-Rating based recommender </vt:lpstr>
      <vt:lpstr>Weighted-Rating based recommender </vt:lpstr>
      <vt:lpstr>Weighted-Rating based recommender </vt:lpstr>
      <vt:lpstr>Content-based recommender </vt:lpstr>
      <vt:lpstr>Content-based recommender </vt:lpstr>
      <vt:lpstr>Hybrid recommender Content-based + Weighted rating based</vt:lpstr>
      <vt:lpstr>Hybrid recommender Content-based + Weighted rating based</vt:lpstr>
      <vt:lpstr>Collaborative filtering-based recommendations</vt:lpstr>
      <vt:lpstr>Collaborative filtering-based recommendations</vt:lpstr>
      <vt:lpstr>Collaborative filtering-based recommendations</vt:lpstr>
      <vt:lpstr>Hybrid Recommendation: Content-Based + Weighted Rating + Collaborative Filtering</vt:lpstr>
      <vt:lpstr>Hybrid Recommendation: Content-Based + Weighted Rating + Collaborative Filtering</vt:lpstr>
      <vt:lpstr>Hybrid Recommendation: Content-Based + Weighted Rating + Collaborative Filtering</vt:lpstr>
      <vt:lpstr>Thank You!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Sanjay Sanjay</cp:lastModifiedBy>
  <cp:revision>164</cp:revision>
  <dcterms:created xsi:type="dcterms:W3CDTF">2005-12-15T13:44:20Z</dcterms:created>
  <dcterms:modified xsi:type="dcterms:W3CDTF">2021-09-27T00:20:36Z</dcterms:modified>
</cp:coreProperties>
</file>